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3" r:id="rId3"/>
    <p:sldId id="287" r:id="rId4"/>
    <p:sldId id="288" r:id="rId5"/>
    <p:sldId id="276" r:id="rId6"/>
    <p:sldId id="289" r:id="rId7"/>
    <p:sldId id="290" r:id="rId8"/>
    <p:sldId id="291" r:id="rId9"/>
    <p:sldId id="292" r:id="rId10"/>
    <p:sldId id="293" r:id="rId11"/>
    <p:sldId id="294" r:id="rId12"/>
    <p:sldId id="284" r:id="rId13"/>
    <p:sldId id="285" r:id="rId14"/>
    <p:sldId id="277" r:id="rId15"/>
    <p:sldId id="278" r:id="rId16"/>
    <p:sldId id="279" r:id="rId17"/>
    <p:sldId id="268" r:id="rId18"/>
    <p:sldId id="270" r:id="rId19"/>
    <p:sldId id="269" r:id="rId20"/>
    <p:sldId id="280" r:id="rId21"/>
    <p:sldId id="271" r:id="rId22"/>
    <p:sldId id="283" r:id="rId23"/>
    <p:sldId id="282" r:id="rId24"/>
    <p:sldId id="281" r:id="rId25"/>
    <p:sldId id="274" r:id="rId26"/>
    <p:sldId id="295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B1C36-DF3D-4343-8FD9-67CD6DF97D51}" type="doc">
      <dgm:prSet loTypeId="urn:diagrams.loki3.com/TabbedArc+Icon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DD1DD0B-7CD9-4C31-949E-5A80D3D80B74}">
      <dgm:prSet phldrT="[Text]" custT="1"/>
      <dgm:spPr/>
      <dgm:t>
        <a:bodyPr/>
        <a:lstStyle/>
        <a:p>
          <a:r>
            <a:rPr lang="en-GB" sz="3200" dirty="0" smtClean="0"/>
            <a:t>Input</a:t>
          </a:r>
          <a:endParaRPr lang="en-US" sz="2800" dirty="0"/>
        </a:p>
      </dgm:t>
    </dgm:pt>
    <dgm:pt modelId="{FFEB3D4F-36B0-4BF6-B963-085AD231597B}" type="parTrans" cxnId="{DE3CE016-B79B-4CF1-B074-B1ECB32DDD22}">
      <dgm:prSet/>
      <dgm:spPr/>
      <dgm:t>
        <a:bodyPr/>
        <a:lstStyle/>
        <a:p>
          <a:endParaRPr lang="en-US"/>
        </a:p>
      </dgm:t>
    </dgm:pt>
    <dgm:pt modelId="{01142A75-8604-48FF-B344-40BE69EA6EE8}" type="sibTrans" cxnId="{DE3CE016-B79B-4CF1-B074-B1ECB32DDD22}">
      <dgm:prSet/>
      <dgm:spPr/>
      <dgm:t>
        <a:bodyPr/>
        <a:lstStyle/>
        <a:p>
          <a:endParaRPr lang="en-US"/>
        </a:p>
      </dgm:t>
    </dgm:pt>
    <dgm:pt modelId="{9333962E-89EE-4C15-905B-F1FBFAFF98E8}">
      <dgm:prSet phldrT="[Text]" custT="1"/>
      <dgm:spPr/>
      <dgm:t>
        <a:bodyPr/>
        <a:lstStyle/>
        <a:p>
          <a:r>
            <a:rPr lang="en-GB" sz="2000" dirty="0" smtClean="0"/>
            <a:t>Processing</a:t>
          </a:r>
          <a:endParaRPr lang="en-US" sz="2000" dirty="0"/>
        </a:p>
      </dgm:t>
    </dgm:pt>
    <dgm:pt modelId="{E336C396-595D-4B88-8FE1-394BE3802867}" type="parTrans" cxnId="{EF28AED8-FC9E-45EE-BEBE-EF3C9D493752}">
      <dgm:prSet/>
      <dgm:spPr/>
      <dgm:t>
        <a:bodyPr/>
        <a:lstStyle/>
        <a:p>
          <a:endParaRPr lang="en-US"/>
        </a:p>
      </dgm:t>
    </dgm:pt>
    <dgm:pt modelId="{B15DA742-AB3A-4252-A6A4-CFA094A31636}" type="sibTrans" cxnId="{EF28AED8-FC9E-45EE-BEBE-EF3C9D493752}">
      <dgm:prSet/>
      <dgm:spPr/>
      <dgm:t>
        <a:bodyPr/>
        <a:lstStyle/>
        <a:p>
          <a:endParaRPr lang="en-US"/>
        </a:p>
      </dgm:t>
    </dgm:pt>
    <dgm:pt modelId="{F2781DEB-71FF-491A-ACBE-2A74D711DE5B}">
      <dgm:prSet phldrT="[Text]" custT="1"/>
      <dgm:spPr/>
      <dgm:t>
        <a:bodyPr/>
        <a:lstStyle/>
        <a:p>
          <a:r>
            <a:rPr lang="en-GB" sz="2800" dirty="0" smtClean="0"/>
            <a:t>Display</a:t>
          </a:r>
          <a:endParaRPr lang="en-US" sz="2800" dirty="0"/>
        </a:p>
      </dgm:t>
    </dgm:pt>
    <dgm:pt modelId="{5DF8A663-89A9-4FBC-8AB0-05C6BC1D64ED}" type="parTrans" cxnId="{D45F0EB5-9C46-4ED3-9F3B-E098B476A95B}">
      <dgm:prSet/>
      <dgm:spPr/>
      <dgm:t>
        <a:bodyPr/>
        <a:lstStyle/>
        <a:p>
          <a:endParaRPr lang="en-US"/>
        </a:p>
      </dgm:t>
    </dgm:pt>
    <dgm:pt modelId="{DD6FB9BD-6064-40F5-A7EE-DBF6EFDB2EB1}" type="sibTrans" cxnId="{D45F0EB5-9C46-4ED3-9F3B-E098B476A95B}">
      <dgm:prSet/>
      <dgm:spPr/>
      <dgm:t>
        <a:bodyPr/>
        <a:lstStyle/>
        <a:p>
          <a:endParaRPr lang="en-US"/>
        </a:p>
      </dgm:t>
    </dgm:pt>
    <dgm:pt modelId="{8AE8E00C-73E0-4EAD-9B82-8B4DBBC0252B}">
      <dgm:prSet phldrT="[Text]" custT="1"/>
      <dgm:spPr/>
      <dgm:t>
        <a:bodyPr/>
        <a:lstStyle/>
        <a:p>
          <a:r>
            <a:rPr lang="en-GB" sz="2400" dirty="0" smtClean="0"/>
            <a:t>Storage</a:t>
          </a:r>
          <a:endParaRPr lang="en-US" sz="2400" dirty="0"/>
        </a:p>
      </dgm:t>
    </dgm:pt>
    <dgm:pt modelId="{02605E65-D6EB-438C-932A-4605A7E133A7}" type="parTrans" cxnId="{25B9A076-4B38-48FB-83C5-064554A5A9DF}">
      <dgm:prSet/>
      <dgm:spPr/>
      <dgm:t>
        <a:bodyPr/>
        <a:lstStyle/>
        <a:p>
          <a:endParaRPr lang="en-US"/>
        </a:p>
      </dgm:t>
    </dgm:pt>
    <dgm:pt modelId="{FB8608AB-22DB-4456-926F-EFD3C59DB338}" type="sibTrans" cxnId="{25B9A076-4B38-48FB-83C5-064554A5A9DF}">
      <dgm:prSet/>
      <dgm:spPr/>
      <dgm:t>
        <a:bodyPr/>
        <a:lstStyle/>
        <a:p>
          <a:endParaRPr lang="en-US"/>
        </a:p>
      </dgm:t>
    </dgm:pt>
    <dgm:pt modelId="{D9E2D9B9-2552-4F4C-9164-C310B8BCEA78}" type="pres">
      <dgm:prSet presAssocID="{E15B1C36-DF3D-4343-8FD9-67CD6DF97D5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0958F8-370F-4540-85D2-054FB75C50A0}" type="pres">
      <dgm:prSet presAssocID="{8DD1DD0B-7CD9-4C31-949E-5A80D3D80B74}" presName="twoplus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A243A-7A9B-4A49-8357-01FC81D2F2A1}" type="pres">
      <dgm:prSet presAssocID="{9333962E-89EE-4C15-905B-F1FBFAFF98E8}" presName="twoplu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218F0-4C40-420B-850A-77BB9BA7E65E}" type="pres">
      <dgm:prSet presAssocID="{8AE8E00C-73E0-4EAD-9B82-8B4DBBC0252B}" presName="twoplu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861B0C-FFE7-4095-874B-8C76188458EB}" type="pres">
      <dgm:prSet presAssocID="{F2781DEB-71FF-491A-ACBE-2A74D711DE5B}" presName="twoplu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3FC32-8A93-4D6A-B089-7664695881D5}" type="presOf" srcId="{8DD1DD0B-7CD9-4C31-949E-5A80D3D80B74}" destId="{4E0958F8-370F-4540-85D2-054FB75C50A0}" srcOrd="0" destOrd="0" presId="urn:diagrams.loki3.com/TabbedArc+Icon"/>
    <dgm:cxn modelId="{154F7245-5944-4188-9E63-B1D539C89B9C}" type="presOf" srcId="{9333962E-89EE-4C15-905B-F1FBFAFF98E8}" destId="{B82A243A-7A9B-4A49-8357-01FC81D2F2A1}" srcOrd="0" destOrd="0" presId="urn:diagrams.loki3.com/TabbedArc+Icon"/>
    <dgm:cxn modelId="{C387EA54-FF9B-4567-9BAD-D2C2857DB358}" type="presOf" srcId="{E15B1C36-DF3D-4343-8FD9-67CD6DF97D51}" destId="{D9E2D9B9-2552-4F4C-9164-C310B8BCEA78}" srcOrd="0" destOrd="0" presId="urn:diagrams.loki3.com/TabbedArc+Icon"/>
    <dgm:cxn modelId="{22AC8360-5421-46EC-AE54-478BDBACD66B}" type="presOf" srcId="{8AE8E00C-73E0-4EAD-9B82-8B4DBBC0252B}" destId="{F34218F0-4C40-420B-850A-77BB9BA7E65E}" srcOrd="0" destOrd="0" presId="urn:diagrams.loki3.com/TabbedArc+Icon"/>
    <dgm:cxn modelId="{25B9A076-4B38-48FB-83C5-064554A5A9DF}" srcId="{E15B1C36-DF3D-4343-8FD9-67CD6DF97D51}" destId="{8AE8E00C-73E0-4EAD-9B82-8B4DBBC0252B}" srcOrd="2" destOrd="0" parTransId="{02605E65-D6EB-438C-932A-4605A7E133A7}" sibTransId="{FB8608AB-22DB-4456-926F-EFD3C59DB338}"/>
    <dgm:cxn modelId="{EF28AED8-FC9E-45EE-BEBE-EF3C9D493752}" srcId="{E15B1C36-DF3D-4343-8FD9-67CD6DF97D51}" destId="{9333962E-89EE-4C15-905B-F1FBFAFF98E8}" srcOrd="1" destOrd="0" parTransId="{E336C396-595D-4B88-8FE1-394BE3802867}" sibTransId="{B15DA742-AB3A-4252-A6A4-CFA094A31636}"/>
    <dgm:cxn modelId="{FCE918D3-3E46-4C43-8E61-B5C260CB4075}" type="presOf" srcId="{F2781DEB-71FF-491A-ACBE-2A74D711DE5B}" destId="{FA861B0C-FFE7-4095-874B-8C76188458EB}" srcOrd="0" destOrd="0" presId="urn:diagrams.loki3.com/TabbedArc+Icon"/>
    <dgm:cxn modelId="{D45F0EB5-9C46-4ED3-9F3B-E098B476A95B}" srcId="{E15B1C36-DF3D-4343-8FD9-67CD6DF97D51}" destId="{F2781DEB-71FF-491A-ACBE-2A74D711DE5B}" srcOrd="3" destOrd="0" parTransId="{5DF8A663-89A9-4FBC-8AB0-05C6BC1D64ED}" sibTransId="{DD6FB9BD-6064-40F5-A7EE-DBF6EFDB2EB1}"/>
    <dgm:cxn modelId="{DE3CE016-B79B-4CF1-B074-B1ECB32DDD22}" srcId="{E15B1C36-DF3D-4343-8FD9-67CD6DF97D51}" destId="{8DD1DD0B-7CD9-4C31-949E-5A80D3D80B74}" srcOrd="0" destOrd="0" parTransId="{FFEB3D4F-36B0-4BF6-B963-085AD231597B}" sibTransId="{01142A75-8604-48FF-B344-40BE69EA6EE8}"/>
    <dgm:cxn modelId="{58A49769-AEC7-40CF-9310-7C296B56D67B}" type="presParOf" srcId="{D9E2D9B9-2552-4F4C-9164-C310B8BCEA78}" destId="{4E0958F8-370F-4540-85D2-054FB75C50A0}" srcOrd="0" destOrd="0" presId="urn:diagrams.loki3.com/TabbedArc+Icon"/>
    <dgm:cxn modelId="{A5A5ABD9-1A13-4836-AA34-A52943259DCC}" type="presParOf" srcId="{D9E2D9B9-2552-4F4C-9164-C310B8BCEA78}" destId="{B82A243A-7A9B-4A49-8357-01FC81D2F2A1}" srcOrd="1" destOrd="0" presId="urn:diagrams.loki3.com/TabbedArc+Icon"/>
    <dgm:cxn modelId="{1D845B30-D06A-420C-9268-41E915D07B02}" type="presParOf" srcId="{D9E2D9B9-2552-4F4C-9164-C310B8BCEA78}" destId="{F34218F0-4C40-420B-850A-77BB9BA7E65E}" srcOrd="2" destOrd="0" presId="urn:diagrams.loki3.com/TabbedArc+Icon"/>
    <dgm:cxn modelId="{37BE576E-2BBE-4978-AA31-24C5C9CD7917}" type="presParOf" srcId="{D9E2D9B9-2552-4F4C-9164-C310B8BCEA78}" destId="{FA861B0C-FFE7-4095-874B-8C76188458EB}" srcOrd="3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E576F-7609-44C6-B09A-51AB25D9D54F}" type="datetimeFigureOut">
              <a:rPr lang="en-US" smtClean="0"/>
              <a:t>12/30/2015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B5B7F-0502-402B-994A-140169190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3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4DDB9-D0E1-4D6C-881F-F350A5C90C9B}" type="datetimeFigureOut">
              <a:rPr lang="en-US" smtClean="0"/>
              <a:t>12/30/2015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E94F6-4247-404F-8692-559D5438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3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EB295D6E-C167-43CD-96E7-B580334991B4}" type="slidenum">
              <a:rPr lang="en-US" sz="1300" b="0" smtClean="0"/>
              <a:pPr eaLnBrk="1" hangingPunct="1"/>
              <a:t>23</a:t>
            </a:fld>
            <a:endParaRPr lang="en-US" sz="1300" b="0" smtClean="0"/>
          </a:p>
        </p:txBody>
      </p:sp>
    </p:spTree>
    <p:extLst>
      <p:ext uri="{BB962C8B-B14F-4D97-AF65-F5344CB8AC3E}">
        <p14:creationId xmlns:p14="http://schemas.microsoft.com/office/powerpoint/2010/main" val="213702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A3AAF851-E902-49B0-AFCB-DB5C135CEA90}" type="slidenum">
              <a:rPr lang="en-US" sz="1300" b="0" smtClean="0"/>
              <a:pPr eaLnBrk="1" hangingPunct="1"/>
              <a:t>24</a:t>
            </a:fld>
            <a:endParaRPr lang="en-US" sz="1300" b="0" smtClean="0"/>
          </a:p>
        </p:txBody>
      </p:sp>
    </p:spTree>
    <p:extLst>
      <p:ext uri="{BB962C8B-B14F-4D97-AF65-F5344CB8AC3E}">
        <p14:creationId xmlns:p14="http://schemas.microsoft.com/office/powerpoint/2010/main" val="405000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12/30/2015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12/30/2015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defRPr kumimoji="0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74320" lvl="0" indent="-27432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12/30/2015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12/30/2015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12/30/2015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12/30/2015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12/30/2015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12/30/2015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20000"/>
                </a:solidFill>
                <a:effectLst/>
                <a:uLnTx/>
                <a:uFillTx/>
                <a:latin typeface="Droid Sans"/>
                <a:ea typeface="+mj-ea"/>
                <a:cs typeface="Segoe UI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lvl="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en-US" sz="3200" b="1" kern="1200" spc="0" baseline="0" dirty="0">
          <a:solidFill>
            <a:srgbClr val="920000"/>
          </a:solidFill>
          <a:latin typeface="+mn-lt"/>
          <a:ea typeface="+mj-ea"/>
          <a:cs typeface="Segoe UI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C00000"/>
        </a:buClr>
        <a:buFont typeface="Courier New" panose="02070309020205020404" pitchFamily="49" charset="0"/>
        <a:buChar char="o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Ø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B050"/>
        </a:buClr>
        <a:buFont typeface="Wingdings" panose="05000000000000000000" pitchFamily="2" charset="2"/>
        <a:buChar char="§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7030A0"/>
        </a:buClr>
        <a:buFont typeface="Arial" panose="020B0604020202020204" pitchFamily="34" charset="0"/>
        <a:buChar char="•"/>
        <a:defRPr kumimoji="0" 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9.xml"/><Relationship Id="rId7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2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7.jpe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5.png"/><Relationship Id="rId5" Type="http://schemas.openxmlformats.org/officeDocument/2006/relationships/tags" Target="../tags/tag18.xml"/><Relationship Id="rId10" Type="http://schemas.openxmlformats.org/officeDocument/2006/relationships/image" Target="../media/image24.jpeg"/><Relationship Id="rId4" Type="http://schemas.openxmlformats.org/officeDocument/2006/relationships/tags" Target="../tags/tag17.xml"/><Relationship Id="rId9" Type="http://schemas.openxmlformats.org/officeDocument/2006/relationships/notesSlide" Target="../notesSlides/notesSlide2.xml"/><Relationship Id="rId1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67" y="1624639"/>
            <a:ext cx="8207062" cy="2387600"/>
          </a:xfrm>
        </p:spPr>
        <p:txBody>
          <a:bodyPr/>
          <a:lstStyle/>
          <a:p>
            <a:r>
              <a:rPr lang="en-GB" dirty="0" smtClean="0"/>
              <a:t>CS552: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0445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1: </a:t>
            </a:r>
            <a:r>
              <a:rPr lang="en-GB" sz="3200" dirty="0" smtClean="0"/>
              <a:t>Welcome to the Course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Mapping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82486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9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543800" cy="393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4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example</a:t>
            </a:r>
            <a:endParaRPr lang="en-US" dirty="0"/>
          </a:p>
        </p:txBody>
      </p:sp>
      <p:pic>
        <p:nvPicPr>
          <p:cNvPr id="1026" name="Picture 2" descr="http://www.cs.berkeley.edu/~ravir/papers/tsvbrdf/img/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33" y="1690689"/>
            <a:ext cx="8497334" cy="38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3333" y="5875930"/>
            <a:ext cx="8340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Time-varying Surface Appearance: Acquisition, </a:t>
            </a:r>
            <a:r>
              <a:rPr lang="en-GB" dirty="0" err="1"/>
              <a:t>Modeling</a:t>
            </a:r>
            <a:r>
              <a:rPr lang="en-GB" dirty="0"/>
              <a:t>, and </a:t>
            </a:r>
            <a:r>
              <a:rPr lang="en-GB" dirty="0" smtClean="0"/>
              <a:t>Rendering, SIGGRAPH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Realistic rendering</a:t>
            </a:r>
            <a:endParaRPr lang="en-US" dirty="0"/>
          </a:p>
        </p:txBody>
      </p:sp>
      <p:pic>
        <p:nvPicPr>
          <p:cNvPr id="2050" name="Picture 2" descr="https://upload.wikimedia.org/wikipedia/commons/5/55/Radiosity_Compari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099112"/>
            <a:ext cx="46101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f/f2/Radiosity_Progr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7588"/>
            <a:ext cx="9144000" cy="22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0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138832" cy="46961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 Work load will be on the higher side</a:t>
            </a:r>
          </a:p>
          <a:p>
            <a:pPr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Home assignments (numerical problems)</a:t>
            </a:r>
          </a:p>
          <a:p>
            <a:pPr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Programming assignments (OpenGL)</a:t>
            </a:r>
          </a:p>
          <a:p>
            <a:pPr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Term Project (group/ individual)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Report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Code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Presentation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Viva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Potential publication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 Different components to be considered for final grading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End semester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Mid semester 1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Mid semester 2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Home Assignment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Term Project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Quiz</a:t>
            </a:r>
          </a:p>
          <a:p>
            <a:pPr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Weightage for individual components TBA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92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Term project Assignment (TPA)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 A set of TPAs will be announced</a:t>
            </a:r>
          </a:p>
          <a:p>
            <a:endParaRPr lang="en-GB" dirty="0" smtClean="0"/>
          </a:p>
          <a:p>
            <a:r>
              <a:rPr lang="en-GB" dirty="0" smtClean="0"/>
              <a:t>Students can form a group of maximum two (2) members</a:t>
            </a:r>
          </a:p>
          <a:p>
            <a:endParaRPr lang="en-GB" dirty="0" smtClean="0"/>
          </a:p>
          <a:p>
            <a:r>
              <a:rPr lang="en-GB" dirty="0" smtClean="0"/>
              <a:t>Grading will be done based on the performance of the individual member, not on the basis of the group</a:t>
            </a:r>
          </a:p>
          <a:p>
            <a:endParaRPr lang="en-GB" dirty="0"/>
          </a:p>
          <a:p>
            <a:r>
              <a:rPr lang="en-GB" dirty="0" smtClean="0"/>
              <a:t> There will be a mid-term evaluation of the TPA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897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CG?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 smtClean="0"/>
              <a:t>Term </a:t>
            </a:r>
            <a:r>
              <a:rPr lang="en-US" dirty="0"/>
              <a:t>coined in 1960, by William Fetter 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GB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GB" dirty="0"/>
              <a:t> </a:t>
            </a:r>
            <a:r>
              <a:rPr lang="en-GB" dirty="0" smtClean="0"/>
              <a:t>To </a:t>
            </a:r>
            <a:r>
              <a:rPr lang="en-GB" dirty="0"/>
              <a:t>describe new design methods he was pursuing at Boeing for cockpit </a:t>
            </a:r>
            <a:r>
              <a:rPr lang="en-GB" dirty="0" smtClean="0"/>
              <a:t>ergonomics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GB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GB" dirty="0" smtClean="0"/>
              <a:t> </a:t>
            </a:r>
            <a:r>
              <a:rPr lang="en-US" dirty="0"/>
              <a:t>Created a series of widely reproduced images on “pen plotter” exploring cockpit design, using 3D model of human body.  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dirty="0"/>
          </a:p>
        </p:txBody>
      </p:sp>
      <p:pic>
        <p:nvPicPr>
          <p:cNvPr id="6" name="Picture 6" descr="fetter_boei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202" y="4383742"/>
            <a:ext cx="2838742" cy="237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15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CG?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/>
              <a:t>Creation, storage and manipulation of models and images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GB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GB" dirty="0"/>
              <a:t> </a:t>
            </a:r>
            <a:r>
              <a:rPr lang="en-US" dirty="0"/>
              <a:t>Such models come from </a:t>
            </a:r>
          </a:p>
          <a:p>
            <a:pPr marL="548640" lvl="1" indent="-27432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dirty="0">
                <a:solidFill>
                  <a:schemeClr val="tx2"/>
                </a:solidFill>
              </a:rPr>
              <a:t>Diverse and expanding set of fields </a:t>
            </a:r>
          </a:p>
          <a:p>
            <a:pPr marL="548640" lvl="1" indent="-27432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dirty="0">
                <a:solidFill>
                  <a:schemeClr val="tx2"/>
                </a:solidFill>
              </a:rPr>
              <a:t>E.g. physical, biological, mathematical, artistic, and conceptual/abstract structures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0135" y="4468931"/>
            <a:ext cx="373186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/>
            <a:r>
              <a:rPr lang="en-US" sz="1800" b="0" dirty="0">
                <a:latin typeface="+mn-lt"/>
              </a:rPr>
              <a:t>Frame from animation by William Latham, shown at 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SIGGRAPH 1992</a:t>
            </a:r>
            <a:r>
              <a:rPr lang="en-US" sz="1800" b="0" dirty="0">
                <a:latin typeface="+mn-lt"/>
              </a:rPr>
              <a:t>. </a:t>
            </a:r>
            <a:r>
              <a:rPr lang="en-US" sz="1800" b="0" dirty="0" smtClean="0">
                <a:latin typeface="+mn-lt"/>
              </a:rPr>
              <a:t>Latham creates his artwork using rules that govern patterns of natural forms.</a:t>
            </a:r>
            <a:endParaRPr lang="en-US" sz="1800" b="0" dirty="0">
              <a:latin typeface="+mn-lt"/>
            </a:endParaRPr>
          </a:p>
        </p:txBody>
      </p:sp>
      <p:pic>
        <p:nvPicPr>
          <p:cNvPr id="5" name="Picture 3080" descr="Lathan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95" y="3969571"/>
            <a:ext cx="2979511" cy="247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87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Interactive Computer Graphics?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GB" dirty="0" smtClean="0"/>
              <a:t> </a:t>
            </a:r>
            <a:r>
              <a:rPr lang="en-US" dirty="0"/>
              <a:t>User controls content, structure, and appearance of objects and their displayed images via rapid visual </a:t>
            </a:r>
            <a:r>
              <a:rPr lang="en-US" dirty="0" smtClean="0"/>
              <a:t>feedback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53208789"/>
              </p:ext>
            </p:extLst>
          </p:nvPr>
        </p:nvGraphicFramePr>
        <p:xfrm>
          <a:off x="862853" y="1825625"/>
          <a:ext cx="7418294" cy="4528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15" descr="sutherland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74" y="4304968"/>
            <a:ext cx="2673652" cy="193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4308" y="6244664"/>
            <a:ext cx="8735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First truly interactive graphics system, </a:t>
            </a:r>
            <a:r>
              <a:rPr lang="en-US" sz="1600" b="1" dirty="0" smtClean="0"/>
              <a:t>Sketchpad</a:t>
            </a:r>
            <a:r>
              <a:rPr lang="en-US" sz="1600" dirty="0"/>
              <a:t>, pioneered by Ivan  Sutherland 1963 Ph.D. thesis </a:t>
            </a:r>
            <a:r>
              <a:rPr lang="en-US" sz="1600" i="1" dirty="0" smtClean="0"/>
              <a:t>Sketchpad</a:t>
            </a:r>
            <a:r>
              <a:rPr lang="en-US" sz="1600" i="1" dirty="0"/>
              <a:t>, A Man-Machine Graphical Communication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299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 Instructor</a:t>
            </a:r>
          </a:p>
          <a:p>
            <a:pPr lvl="1"/>
            <a:r>
              <a:rPr lang="en-GB" dirty="0"/>
              <a:t> </a:t>
            </a:r>
            <a:r>
              <a:rPr lang="en-GB" dirty="0" err="1" smtClean="0"/>
              <a:t>Chiranjoy</a:t>
            </a:r>
            <a:r>
              <a:rPr lang="en-GB" dirty="0" smtClean="0"/>
              <a:t> Chattopadhyay</a:t>
            </a:r>
          </a:p>
          <a:p>
            <a:endParaRPr lang="en-GB" dirty="0"/>
          </a:p>
          <a:p>
            <a:r>
              <a:rPr lang="en-GB" dirty="0" smtClean="0"/>
              <a:t>Teaching Assistant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Kumar Rahul (PhD, 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Sketchpad Demo</a:t>
            </a:r>
            <a:endParaRPr lang="en-US" dirty="0"/>
          </a:p>
        </p:txBody>
      </p:sp>
      <p:pic>
        <p:nvPicPr>
          <p:cNvPr id="4" name="SketchPa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3593" end="187977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5400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Batch Computer Graphics?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 smtClean="0"/>
              <a:t>Today</a:t>
            </a:r>
            <a:r>
              <a:rPr lang="en-US" dirty="0"/>
              <a:t>, still use non-interactive batch mode for final production-quality video and film (special effects – FX). </a:t>
            </a:r>
            <a:endParaRPr lang="en-US" dirty="0" smtClean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dirty="0"/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/>
              <a:t>Rendering a single frame of Monsters University (a 24 fps movie) averaged 29 hours on a 24,000-core render farm!</a:t>
            </a:r>
          </a:p>
          <a:p>
            <a:endParaRPr lang="en-US" dirty="0"/>
          </a:p>
        </p:txBody>
      </p:sp>
      <p:sp>
        <p:nvSpPr>
          <p:cNvPr id="4" name="Text Box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81079" y="6182571"/>
            <a:ext cx="1634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 dirty="0"/>
              <a:t>Render farm</a:t>
            </a:r>
          </a:p>
        </p:txBody>
      </p:sp>
      <p:sp>
        <p:nvSpPr>
          <p:cNvPr id="5" name="Text Box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4503" y="6173866"/>
            <a:ext cx="39808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 dirty="0" smtClean="0"/>
              <a:t>Still from Monsters University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19" y="3922253"/>
            <a:ext cx="4035778" cy="2260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709" y="3920120"/>
            <a:ext cx="4012165" cy="22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4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evolution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8650" y="1579515"/>
            <a:ext cx="2093119" cy="2233851"/>
            <a:chOff x="628650" y="1579515"/>
            <a:chExt cx="2093119" cy="2233851"/>
          </a:xfrm>
        </p:grpSpPr>
        <p:pic>
          <p:nvPicPr>
            <p:cNvPr id="5" name="Picture 2054" descr="terminal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579515"/>
              <a:ext cx="2093119" cy="1864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51906" y="3444034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/>
                <a:t>(1960s – now)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15356" y="1666128"/>
            <a:ext cx="2736647" cy="2147238"/>
            <a:chOff x="3515356" y="1666128"/>
            <a:chExt cx="2736647" cy="2147238"/>
          </a:xfrm>
        </p:grpSpPr>
        <p:pic>
          <p:nvPicPr>
            <p:cNvPr id="7" name="Picture 21" descr="fetter_boein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355" y="1666128"/>
              <a:ext cx="1892651" cy="1585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515356" y="3444034"/>
              <a:ext cx="27366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en-US" dirty="0"/>
                <a:t>Displays  (1963 – 1980s)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72000" y="4101373"/>
            <a:ext cx="4195551" cy="2732376"/>
            <a:chOff x="5775190" y="1785238"/>
            <a:chExt cx="4195551" cy="2732376"/>
          </a:xfrm>
        </p:grpSpPr>
        <p:sp>
          <p:nvSpPr>
            <p:cNvPr id="16" name="TextBox 15"/>
            <p:cNvSpPr txBox="1"/>
            <p:nvPr/>
          </p:nvSpPr>
          <p:spPr>
            <a:xfrm>
              <a:off x="5775190" y="3871283"/>
              <a:ext cx="4195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You can put multiple GPUs together in your computer using SLI.</a:t>
              </a:r>
              <a:endParaRPr lang="en-US" dirty="0">
                <a:latin typeface="+mn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67418" y="1785238"/>
              <a:ext cx="2307386" cy="212832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710782" y="1666128"/>
            <a:ext cx="2147007" cy="2304804"/>
            <a:chOff x="6710782" y="1666128"/>
            <a:chExt cx="2147007" cy="2304804"/>
          </a:xfrm>
        </p:grpSpPr>
        <p:pic>
          <p:nvPicPr>
            <p:cNvPr id="9" name="Picture 1031" descr="xerox star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323" y="1666128"/>
              <a:ext cx="2000466" cy="1497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710782" y="3324601"/>
              <a:ext cx="2147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dirty="0"/>
                <a:t>(1972 at Xerox PARC - now)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4094" y="4310416"/>
            <a:ext cx="3005249" cy="2414939"/>
            <a:chOff x="254094" y="4310416"/>
            <a:chExt cx="3005249" cy="2414939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84" y="4310416"/>
              <a:ext cx="2954159" cy="1773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54094" y="6079024"/>
              <a:ext cx="28252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dirty="0"/>
                <a:t>3D graphics workstations (1984 at SGI – now)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8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199" y="1742031"/>
            <a:ext cx="8525435" cy="2852687"/>
          </a:xfrm>
        </p:spPr>
        <p:txBody>
          <a:bodyPr>
            <a:noAutofit/>
          </a:bodyPr>
          <a:lstStyle/>
          <a:p>
            <a:r>
              <a:rPr lang="en-US" dirty="0" smtClean="0"/>
              <a:t>Graphics library/package is </a:t>
            </a:r>
            <a:r>
              <a:rPr lang="en-US" b="1" dirty="0">
                <a:solidFill>
                  <a:srgbClr val="FF0000"/>
                </a:solidFill>
                <a:latin typeface="Verdana" pitchFamily="34" charset="0"/>
              </a:rPr>
              <a:t>intermediary</a:t>
            </a:r>
            <a:r>
              <a:rPr lang="en-US" dirty="0" smtClean="0"/>
              <a:t> between application and display hardware (Graphics System)</a:t>
            </a:r>
          </a:p>
          <a:p>
            <a:r>
              <a:rPr lang="en-US" dirty="0" smtClean="0"/>
              <a:t>Application program maps application objects to views (images) of those objects by calling on graphics library.  Application model may contain lots of non-graphical data (e.g., non-geometric object properties)</a:t>
            </a:r>
          </a:p>
          <a:p>
            <a:r>
              <a:rPr lang="en-US" dirty="0" smtClean="0"/>
              <a:t>User interaction results in modification of image and/or model</a:t>
            </a:r>
          </a:p>
          <a:p>
            <a:r>
              <a:rPr lang="en-US" dirty="0" smtClean="0"/>
              <a:t>This hardware and software framework is 5 decades old but is still useful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 Framework</a:t>
            </a:r>
          </a:p>
        </p:txBody>
      </p:sp>
      <p:grpSp>
        <p:nvGrpSpPr>
          <p:cNvPr id="6" name="Group 5"/>
          <p:cNvGrpSpPr/>
          <p:nvPr>
            <p:custDataLst>
              <p:tags r:id="rId4"/>
            </p:custDataLst>
          </p:nvPr>
        </p:nvGrpSpPr>
        <p:grpSpPr>
          <a:xfrm>
            <a:off x="520487" y="4738229"/>
            <a:ext cx="8045667" cy="1684897"/>
            <a:chOff x="596685" y="4181566"/>
            <a:chExt cx="8045667" cy="1722834"/>
          </a:xfrm>
        </p:grpSpPr>
        <p:pic>
          <p:nvPicPr>
            <p:cNvPr id="44036" name="Picture 8" descr="02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42"/>
            <a:stretch>
              <a:fillRect/>
            </a:stretch>
          </p:blipFill>
          <p:spPr bwMode="auto">
            <a:xfrm>
              <a:off x="6267452" y="4445885"/>
              <a:ext cx="2374900" cy="1458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8" name="Text Box 14"/>
            <p:cNvSpPr txBox="1">
              <a:spLocks noChangeArrowheads="1"/>
            </p:cNvSpPr>
            <p:nvPr/>
          </p:nvSpPr>
          <p:spPr bwMode="auto">
            <a:xfrm>
              <a:off x="2311400" y="4932518"/>
              <a:ext cx="1016000" cy="325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/>
              <a:endParaRPr lang="en-US" sz="1200" b="0" dirty="0"/>
            </a:p>
          </p:txBody>
        </p:sp>
        <p:sp>
          <p:nvSpPr>
            <p:cNvPr id="44039" name="Text Box 15"/>
            <p:cNvSpPr txBox="1">
              <a:spLocks noChangeArrowheads="1"/>
            </p:cNvSpPr>
            <p:nvPr/>
          </p:nvSpPr>
          <p:spPr bwMode="auto">
            <a:xfrm>
              <a:off x="3816351" y="4899512"/>
              <a:ext cx="1100667" cy="3200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/>
              <a:endParaRPr lang="en-US" sz="10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Group 18"/>
            <p:cNvGrpSpPr>
              <a:grpSpLocks/>
            </p:cNvGrpSpPr>
            <p:nvPr/>
          </p:nvGrpSpPr>
          <p:grpSpPr bwMode="auto">
            <a:xfrm>
              <a:off x="5278967" y="4609000"/>
              <a:ext cx="1037167" cy="1143000"/>
              <a:chOff x="2112" y="3792"/>
              <a:chExt cx="432" cy="960"/>
            </a:xfrm>
          </p:grpSpPr>
          <p:sp>
            <p:nvSpPr>
              <p:cNvPr id="15384" name="Rectangle 17"/>
              <p:cNvSpPr>
                <a:spLocks noChangeArrowheads="1"/>
              </p:cNvSpPr>
              <p:nvPr/>
            </p:nvSpPr>
            <p:spPr bwMode="auto">
              <a:xfrm>
                <a:off x="2112" y="3792"/>
                <a:ext cx="432" cy="9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5" name="Text Box 16"/>
              <p:cNvSpPr txBox="1">
                <a:spLocks noChangeArrowheads="1"/>
              </p:cNvSpPr>
              <p:nvPr/>
            </p:nvSpPr>
            <p:spPr bwMode="auto">
              <a:xfrm>
                <a:off x="2170" y="3968"/>
                <a:ext cx="336" cy="6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 algn="ctr" eaLnBrk="1" hangingPunct="1"/>
                <a:r>
                  <a:rPr lang="en-US" b="0" dirty="0"/>
                  <a:t>Graphics</a:t>
                </a:r>
              </a:p>
              <a:p>
                <a:pPr algn="ctr" eaLnBrk="1" hangingPunct="1"/>
                <a:r>
                  <a:rPr lang="en-US" b="0" dirty="0"/>
                  <a:t>System/</a:t>
                </a:r>
              </a:p>
              <a:p>
                <a:pPr algn="ctr" eaLnBrk="1" hangingPunct="1"/>
                <a:r>
                  <a:rPr lang="en-US" b="0" dirty="0"/>
                  <a:t>GPU</a:t>
                </a:r>
              </a:p>
            </p:txBody>
          </p:sp>
        </p:grpSp>
        <p:sp>
          <p:nvSpPr>
            <p:cNvPr id="44041" name="AutoShape 36"/>
            <p:cNvSpPr>
              <a:spLocks noChangeArrowheads="1"/>
            </p:cNvSpPr>
            <p:nvPr/>
          </p:nvSpPr>
          <p:spPr bwMode="auto">
            <a:xfrm>
              <a:off x="6267451" y="4674485"/>
              <a:ext cx="914400" cy="121444"/>
            </a:xfrm>
            <a:prstGeom prst="rightArrow">
              <a:avLst>
                <a:gd name="adj1" fmla="val 50000"/>
                <a:gd name="adj2" fmla="val 1058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2" name="AutoShape 37"/>
            <p:cNvSpPr>
              <a:spLocks noChangeArrowheads="1"/>
            </p:cNvSpPr>
            <p:nvPr/>
          </p:nvSpPr>
          <p:spPr bwMode="auto">
            <a:xfrm>
              <a:off x="6267451" y="4960235"/>
              <a:ext cx="880533" cy="123825"/>
            </a:xfrm>
            <a:prstGeom prst="leftArrow">
              <a:avLst>
                <a:gd name="adj1" fmla="val 50000"/>
                <a:gd name="adj2" fmla="val 10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AutoShape 38"/>
            <p:cNvSpPr>
              <a:spLocks noChangeArrowheads="1"/>
            </p:cNvSpPr>
            <p:nvPr/>
          </p:nvSpPr>
          <p:spPr bwMode="auto">
            <a:xfrm>
              <a:off x="6267451" y="5417435"/>
              <a:ext cx="372533" cy="114300"/>
            </a:xfrm>
            <a:prstGeom prst="leftArrow">
              <a:avLst>
                <a:gd name="adj1" fmla="val 50000"/>
                <a:gd name="adj2" fmla="val 45833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4" name="AutoShape 39"/>
            <p:cNvSpPr>
              <a:spLocks noChangeArrowheads="1"/>
            </p:cNvSpPr>
            <p:nvPr/>
          </p:nvSpPr>
          <p:spPr bwMode="auto">
            <a:xfrm>
              <a:off x="3306233" y="4967406"/>
              <a:ext cx="508000" cy="57150"/>
            </a:xfrm>
            <a:prstGeom prst="leftArrow">
              <a:avLst>
                <a:gd name="adj1" fmla="val 50000"/>
                <a:gd name="adj2" fmla="val 1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5" name="AutoShape 40"/>
            <p:cNvSpPr>
              <a:spLocks noChangeArrowheads="1"/>
            </p:cNvSpPr>
            <p:nvPr/>
          </p:nvSpPr>
          <p:spPr bwMode="auto">
            <a:xfrm>
              <a:off x="1795390" y="5106394"/>
              <a:ext cx="516010" cy="56381"/>
            </a:xfrm>
            <a:prstGeom prst="leftArrow">
              <a:avLst>
                <a:gd name="adj1" fmla="val 50000"/>
                <a:gd name="adj2" fmla="val 1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AutoShape 41"/>
            <p:cNvSpPr>
              <a:spLocks noChangeArrowheads="1"/>
            </p:cNvSpPr>
            <p:nvPr/>
          </p:nvSpPr>
          <p:spPr bwMode="auto">
            <a:xfrm>
              <a:off x="1785189" y="4969759"/>
              <a:ext cx="551611" cy="67858"/>
            </a:xfrm>
            <a:prstGeom prst="rightArrow">
              <a:avLst>
                <a:gd name="adj1" fmla="val 50000"/>
                <a:gd name="adj2" fmla="val 12480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7" name="AutoShape 42"/>
            <p:cNvSpPr>
              <a:spLocks noChangeArrowheads="1"/>
            </p:cNvSpPr>
            <p:nvPr/>
          </p:nvSpPr>
          <p:spPr bwMode="auto">
            <a:xfrm>
              <a:off x="3316817" y="5099558"/>
              <a:ext cx="508000" cy="57150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596685" y="4748224"/>
              <a:ext cx="1642820" cy="1138287"/>
              <a:chOff x="110168" y="6888480"/>
              <a:chExt cx="1232809" cy="1518333"/>
            </a:xfrm>
          </p:grpSpPr>
          <p:sp>
            <p:nvSpPr>
              <p:cNvPr id="15382" name="Text Box 13"/>
              <p:cNvSpPr txBox="1">
                <a:spLocks noChangeArrowheads="1"/>
              </p:cNvSpPr>
              <p:nvPr/>
            </p:nvSpPr>
            <p:spPr bwMode="auto">
              <a:xfrm>
                <a:off x="110168" y="7693189"/>
                <a:ext cx="1232809" cy="7136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 lIns="0" r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 algn="ctr" eaLnBrk="1" hangingPunct="1"/>
                <a:r>
                  <a:rPr lang="en-US" b="0" dirty="0"/>
                  <a:t>Application</a:t>
                </a:r>
              </a:p>
              <a:p>
                <a:pPr algn="ctr" eaLnBrk="1" hangingPunct="1"/>
                <a:r>
                  <a:rPr lang="en-US" b="0" dirty="0"/>
                  <a:t>Model / database</a:t>
                </a:r>
              </a:p>
            </p:txBody>
          </p:sp>
          <p:sp>
            <p:nvSpPr>
              <p:cNvPr id="19" name="Flowchart: Magnetic Disk 18"/>
              <p:cNvSpPr/>
              <p:nvPr/>
            </p:nvSpPr>
            <p:spPr>
              <a:xfrm>
                <a:off x="471496" y="6888480"/>
                <a:ext cx="525977" cy="805178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 rot="5400000">
              <a:off x="4298951" y="5081678"/>
              <a:ext cx="16002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1839384" y="4181566"/>
              <a:ext cx="1665816" cy="34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/>
              <a:r>
                <a:rPr lang="en-US" sz="1600"/>
                <a:t>Software</a:t>
              </a:r>
            </a:p>
          </p:txBody>
        </p:sp>
        <p:sp>
          <p:nvSpPr>
            <p:cNvPr id="45" name="TextBox 44"/>
            <p:cNvSpPr txBox="1">
              <a:spLocks noChangeArrowheads="1"/>
            </p:cNvSpPr>
            <p:nvPr/>
          </p:nvSpPr>
          <p:spPr bwMode="auto">
            <a:xfrm>
              <a:off x="6798734" y="4181566"/>
              <a:ext cx="1843617" cy="34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/>
              <a:r>
                <a:rPr lang="en-US" sz="1600"/>
                <a:t>Hardware</a:t>
              </a:r>
            </a:p>
          </p:txBody>
        </p:sp>
        <p:sp>
          <p:nvSpPr>
            <p:cNvPr id="47" name="AutoShape 41"/>
            <p:cNvSpPr>
              <a:spLocks noChangeArrowheads="1"/>
            </p:cNvSpPr>
            <p:nvPr/>
          </p:nvSpPr>
          <p:spPr bwMode="auto">
            <a:xfrm>
              <a:off x="4912784" y="5047150"/>
              <a:ext cx="472016" cy="61913"/>
            </a:xfrm>
            <a:prstGeom prst="rightArrow">
              <a:avLst>
                <a:gd name="adj1" fmla="val 50000"/>
                <a:gd name="adj2" fmla="val 12480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eft Arrow 47"/>
            <p:cNvSpPr/>
            <p:nvPr/>
          </p:nvSpPr>
          <p:spPr>
            <a:xfrm>
              <a:off x="3619501" y="4189900"/>
              <a:ext cx="1301751" cy="255985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Left Arrow 48"/>
            <p:cNvSpPr/>
            <p:nvPr/>
          </p:nvSpPr>
          <p:spPr>
            <a:xfrm flipH="1">
              <a:off x="5270501" y="4189900"/>
              <a:ext cx="1299633" cy="255985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457200" y="57944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/>
            <a:r>
              <a:rPr lang="en-US" dirty="0"/>
              <a:t>Application</a:t>
            </a:r>
          </a:p>
          <a:p>
            <a:pPr algn="ctr" eaLnBrk="1" hangingPunct="1"/>
            <a:r>
              <a:rPr lang="en-US" dirty="0"/>
              <a:t>program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981200" y="577540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Graphics</a:t>
            </a:r>
          </a:p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Library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18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236653" y="1448144"/>
            <a:ext cx="6796751" cy="4916002"/>
          </a:xfrm>
        </p:spPr>
        <p:txBody>
          <a:bodyPr>
            <a:noAutofit/>
          </a:bodyPr>
          <a:lstStyle/>
          <a:p>
            <a:r>
              <a:rPr lang="en-US" dirty="0"/>
              <a:t>Examples: OpenGL™, DirectX™, Windows Presentation Foundation™ (WPF), </a:t>
            </a:r>
            <a:r>
              <a:rPr lang="en-US" dirty="0" err="1"/>
              <a:t>RenderMan</a:t>
            </a:r>
            <a:r>
              <a:rPr lang="en-US" dirty="0"/>
              <a:t>™, HTML5 + </a:t>
            </a:r>
            <a:r>
              <a:rPr lang="en-US" dirty="0" err="1"/>
              <a:t>WebGL</a:t>
            </a:r>
            <a:r>
              <a:rPr lang="en-US" dirty="0"/>
              <a:t>™</a:t>
            </a:r>
          </a:p>
          <a:p>
            <a:r>
              <a:rPr lang="en-US" dirty="0"/>
              <a:t>Primitives (characters, lines, polygons, meshes,…)</a:t>
            </a:r>
          </a:p>
          <a:p>
            <a:r>
              <a:rPr lang="en-US" dirty="0"/>
              <a:t>Attributes</a:t>
            </a:r>
          </a:p>
          <a:p>
            <a:pPr marL="712788" lvl="1" indent="-349250"/>
            <a:r>
              <a:rPr lang="en-US" dirty="0"/>
              <a:t>Color, line style, material properties for 3D</a:t>
            </a:r>
          </a:p>
          <a:p>
            <a:r>
              <a:rPr lang="en-US" dirty="0"/>
              <a:t>Lights</a:t>
            </a:r>
          </a:p>
          <a:p>
            <a:r>
              <a:rPr lang="en-US" dirty="0"/>
              <a:t>Transformations</a:t>
            </a:r>
          </a:p>
          <a:p>
            <a:r>
              <a:rPr lang="en-US" dirty="0"/>
              <a:t>Immediate mode vs. retained mode</a:t>
            </a:r>
          </a:p>
          <a:p>
            <a:pPr marL="712788" lvl="1" indent="-369888"/>
            <a:r>
              <a:rPr lang="en-US" dirty="0" smtClean="0">
                <a:solidFill>
                  <a:srgbClr val="FF0000"/>
                </a:solidFill>
              </a:rPr>
              <a:t>Immediate </a:t>
            </a:r>
            <a:r>
              <a:rPr lang="en-US" dirty="0">
                <a:solidFill>
                  <a:srgbClr val="FF0000"/>
                </a:solidFill>
              </a:rPr>
              <a:t>mode</a:t>
            </a:r>
            <a:r>
              <a:rPr lang="en-US" dirty="0"/>
              <a:t>: no stored representation, package holds only attribute state, and application must completely draw each frame</a:t>
            </a:r>
          </a:p>
          <a:p>
            <a:pPr marL="712788" lvl="1" indent="-369888"/>
            <a:r>
              <a:rPr lang="en-US" dirty="0" smtClean="0">
                <a:solidFill>
                  <a:srgbClr val="FF0000"/>
                </a:solidFill>
              </a:rPr>
              <a:t>Retained </a:t>
            </a:r>
            <a:r>
              <a:rPr lang="en-US" dirty="0">
                <a:solidFill>
                  <a:srgbClr val="FF0000"/>
                </a:solidFill>
              </a:rPr>
              <a:t>mode</a:t>
            </a:r>
            <a:r>
              <a:rPr lang="en-US" dirty="0"/>
              <a:t>: library compiles and displays from </a:t>
            </a:r>
            <a:r>
              <a:rPr lang="en-US" dirty="0" err="1">
                <a:solidFill>
                  <a:srgbClr val="FF0000"/>
                </a:solidFill>
              </a:rPr>
              <a:t>scenegraph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that it maintains, a complex DAG.  It is a display-centered extract of the Application Model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Graphics Library</a:t>
            </a:r>
          </a:p>
        </p:txBody>
      </p:sp>
      <p:pic>
        <p:nvPicPr>
          <p:cNvPr id="26629" name="Picture 5" descr="OpenGL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78" y="1356857"/>
            <a:ext cx="1256157" cy="64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613" y="2828693"/>
            <a:ext cx="1074085" cy="59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29" y="3564769"/>
            <a:ext cx="951653" cy="68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 descr="http://www.microsoft.com/games/en-US/PublishingImages/aboutGFW/direcX11Logo_highres.jp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04" y="2164136"/>
            <a:ext cx="1714500" cy="497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29" y="4516472"/>
            <a:ext cx="965199" cy="9651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499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should take the course?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 Students with strong base in programming, specifically C++</a:t>
            </a:r>
          </a:p>
          <a:p>
            <a:endParaRPr lang="en-GB" dirty="0"/>
          </a:p>
          <a:p>
            <a:r>
              <a:rPr lang="en-GB" dirty="0" smtClean="0"/>
              <a:t> Having a knowledge of software engineering skills will be added advantage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dirty="0" smtClean="0"/>
              <a:t>Keen on doing mathematical calculation</a:t>
            </a:r>
          </a:p>
          <a:p>
            <a:endParaRPr lang="en-GB" dirty="0"/>
          </a:p>
          <a:p>
            <a:r>
              <a:rPr lang="en-GB" dirty="0" smtClean="0"/>
              <a:t> Good at linear algebra </a:t>
            </a:r>
            <a:r>
              <a:rPr lang="en-GB" dirty="0"/>
              <a:t>(vector and matrix arithmetic, dot and cross products)</a:t>
            </a:r>
          </a:p>
          <a:p>
            <a:endParaRPr lang="en-GB" dirty="0" smtClean="0"/>
          </a:p>
          <a:p>
            <a:r>
              <a:rPr lang="en-GB" dirty="0" smtClean="0"/>
              <a:t> Self motivated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15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Some related field</a:t>
            </a:r>
            <a:endParaRPr 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90689"/>
            <a:ext cx="7391400" cy="48265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055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Next Lecture: </a:t>
            </a:r>
            <a:r>
              <a:rPr lang="en-US" sz="2400" b="1" dirty="0" smtClean="0">
                <a:solidFill>
                  <a:srgbClr val="0000FF"/>
                </a:solidFill>
              </a:rPr>
              <a:t>Introduction to OpenGL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Computer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Creation, Manipulation, and Storage of geometric objects </a:t>
            </a:r>
            <a:r>
              <a:rPr lang="en-GB" dirty="0" smtClean="0"/>
              <a:t>(modelling) </a:t>
            </a:r>
            <a:r>
              <a:rPr lang="en-GB" dirty="0"/>
              <a:t>and their images (rendering</a:t>
            </a:r>
            <a:r>
              <a:rPr lang="en-GB" dirty="0" smtClean="0"/>
              <a:t>)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Display those images on screens or hardcopy </a:t>
            </a:r>
            <a:r>
              <a:rPr lang="en-GB" dirty="0" smtClean="0"/>
              <a:t>devices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Image </a:t>
            </a:r>
            <a:r>
              <a:rPr lang="en-GB" dirty="0" smtClean="0"/>
              <a:t>processing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Others: GUI, </a:t>
            </a:r>
            <a:r>
              <a:rPr lang="en-GB" dirty="0" err="1"/>
              <a:t>Haptics</a:t>
            </a:r>
            <a:r>
              <a:rPr lang="en-GB" dirty="0"/>
              <a:t>, Displays (VR</a:t>
            </a:r>
            <a:r>
              <a:rPr lang="en-GB" dirty="0" smtClean="0"/>
              <a:t>)...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17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Purpose of computer graphics?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6629400" cy="4878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Monotype Sorts" pitchFamily="2" charset="2"/>
              <a:buNone/>
            </a:pPr>
            <a:r>
              <a:rPr lang="en-US" sz="2000" dirty="0" smtClean="0"/>
              <a:t>Communication is the purpose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</a:pPr>
            <a:r>
              <a:rPr lang="en-US" sz="2000" dirty="0" smtClean="0"/>
              <a:t>Human perception is the context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Techniques </a:t>
            </a:r>
            <a:r>
              <a:rPr lang="en-US" sz="2000" i="1" dirty="0" smtClean="0"/>
              <a:t>leverage</a:t>
            </a:r>
            <a:r>
              <a:rPr lang="en-US" sz="2000" dirty="0" smtClean="0"/>
              <a:t> visual perception abilities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</a:pPr>
            <a:r>
              <a:rPr lang="en-US" sz="2000" dirty="0" smtClean="0"/>
              <a:t>Fidelity is a tool, not (necessarily) the goal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Virtual reality is great, but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Don’t want to be limited to reality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Want to do super reality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Non-photorealistic rendering (NPR) is valuable</a:t>
            </a:r>
          </a:p>
          <a:p>
            <a:pPr lvl="3">
              <a:lnSpc>
                <a:spcPct val="150000"/>
              </a:lnSpc>
            </a:pPr>
            <a:r>
              <a:rPr lang="en-US" sz="1800" dirty="0" smtClean="0"/>
              <a:t>Bill Buxton, </a:t>
            </a:r>
            <a:r>
              <a:rPr lang="en-US" sz="1800" i="1" dirty="0" smtClean="0"/>
              <a:t>Sketching User Experiences,</a:t>
            </a:r>
            <a:r>
              <a:rPr lang="en-US" sz="1800" dirty="0" smtClean="0"/>
              <a:t> 2006</a:t>
            </a:r>
          </a:p>
          <a:p>
            <a:pPr lvl="1">
              <a:lnSpc>
                <a:spcPct val="150000"/>
              </a:lnSpc>
            </a:pPr>
            <a:r>
              <a:rPr lang="en-US" sz="2200" b="1" dirty="0" smtClean="0">
                <a:solidFill>
                  <a:srgbClr val="0000FF"/>
                </a:solidFill>
              </a:rPr>
              <a:t> No apology is required for “approximations”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 Especially for interactive graphics</a:t>
            </a:r>
          </a:p>
        </p:txBody>
      </p:sp>
      <p:pic>
        <p:nvPicPr>
          <p:cNvPr id="115716" name="Picture 4" descr="teapot fl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88" y="1524002"/>
            <a:ext cx="1763712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7" name="Picture 5" descr="teapot smoo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9" y="3200402"/>
            <a:ext cx="1736725" cy="121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Tentative flow of the course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844214"/>
              </p:ext>
            </p:extLst>
          </p:nvPr>
        </p:nvGraphicFramePr>
        <p:xfrm>
          <a:off x="628650" y="1556219"/>
          <a:ext cx="7886700" cy="472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54892"/>
                <a:gridCol w="5731808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Month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Topics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January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/>
                        <a:t>Intro to OpenGL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/>
                        <a:t>2D</a:t>
                      </a:r>
                      <a:r>
                        <a:rPr lang="en-GB" sz="2000" baseline="0" dirty="0" smtClean="0"/>
                        <a:t> Graphics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 smtClean="0"/>
                        <a:t>3D Graphics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 smtClean="0"/>
                        <a:t>Viewing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 smtClean="0"/>
                        <a:t>Scan Conversion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February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/>
                        <a:t>Clipping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/>
                        <a:t>Curves</a:t>
                      </a:r>
                      <a:r>
                        <a:rPr lang="en-GB" sz="2000" baseline="0" dirty="0" smtClean="0"/>
                        <a:t> and Surfaces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baseline="0" dirty="0" smtClean="0"/>
                        <a:t>Tessellation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March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/>
                        <a:t>Solid </a:t>
                      </a:r>
                      <a:r>
                        <a:rPr lang="en-GB" sz="2000" dirty="0" err="1" smtClean="0"/>
                        <a:t>Modeling</a:t>
                      </a:r>
                      <a:r>
                        <a:rPr lang="en-GB" sz="2000" dirty="0" smtClean="0"/>
                        <a:t>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/>
                        <a:t>Rendering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/>
                        <a:t>Visible Surface Detection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April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/>
                        <a:t>Illumination and Shedding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/>
                        <a:t>Animations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4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28316"/>
            <a:ext cx="815582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77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Surface Removal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399"/>
            <a:ext cx="7924742" cy="31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Coloring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6" y="1909768"/>
            <a:ext cx="7513027" cy="367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052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6" y="2133600"/>
            <a:ext cx="7556385" cy="340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832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Ya7hzwi3S1Fetx3gFeXr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py9E8PYNcBO5axm5pdTq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arFMX0DoWnDC7FKeU31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op52GnhLVllrZFOz6ixn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ds9xuUlBsqqbL1AJhDmC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dDcD9soE5a8QptYZreo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0wPXQ8KZdGan9j5aGsJz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50rVInoIybXsNnW1vS91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1NO5pN0jXoIyqPvVpnBv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HwHdEWRpOYCZE6CYAHe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fX7vAsMqZl2n6zHAmn6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hBaF7JiPGnAtjd2ijY6f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NPROMp0NSLQYhK68loD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7HL8B15oaqCEGBLtvplDj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1QvpweQX4xNX19I5pl1f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NcHEYCGv6iQYQDGicM3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NcHEYCGv6iQYQDGicM3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22yBeT8wiKlAeiGUnj8j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f27ArHDV7fkewQERlCf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emTIfUz3RMr4WL8tVej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861</Words>
  <Application>Microsoft Office PowerPoint</Application>
  <PresentationFormat>On-screen Show (4:3)</PresentationFormat>
  <Paragraphs>158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Courier New</vt:lpstr>
      <vt:lpstr>Droid Sans</vt:lpstr>
      <vt:lpstr>Monotype Sorts</vt:lpstr>
      <vt:lpstr>Segoe UI</vt:lpstr>
      <vt:lpstr>Verdana</vt:lpstr>
      <vt:lpstr>Wingdings</vt:lpstr>
      <vt:lpstr>Wingdings 3</vt:lpstr>
      <vt:lpstr>Office Theme</vt:lpstr>
      <vt:lpstr>CS552: Computer Graphics</vt:lpstr>
      <vt:lpstr>People</vt:lpstr>
      <vt:lpstr>What is Computer Graphics?</vt:lpstr>
      <vt:lpstr>Purpose of computer graphics?</vt:lpstr>
      <vt:lpstr>Tentative flow of the course</vt:lpstr>
      <vt:lpstr>Illustration</vt:lpstr>
      <vt:lpstr>Hidden Surface Removal</vt:lpstr>
      <vt:lpstr>Coloring</vt:lpstr>
      <vt:lpstr>Shading</vt:lpstr>
      <vt:lpstr>Texture Mapping</vt:lpstr>
      <vt:lpstr>Blending</vt:lpstr>
      <vt:lpstr>Rendering example</vt:lpstr>
      <vt:lpstr>Realistic rendering</vt:lpstr>
      <vt:lpstr>Workload</vt:lpstr>
      <vt:lpstr>Evaluation pattern</vt:lpstr>
      <vt:lpstr>Term project Assignment (TPA)</vt:lpstr>
      <vt:lpstr>What is CG? (1/2)</vt:lpstr>
      <vt:lpstr>What is CG? (2/2)</vt:lpstr>
      <vt:lpstr>What is Interactive Computer Graphics? </vt:lpstr>
      <vt:lpstr>Sketchpad Demo</vt:lpstr>
      <vt:lpstr>What is Batch Computer Graphics? </vt:lpstr>
      <vt:lpstr>Environmental evolution</vt:lpstr>
      <vt:lpstr>Conceptual Framework</vt:lpstr>
      <vt:lpstr>Graphics Library</vt:lpstr>
      <vt:lpstr>Who should take the course?</vt:lpstr>
      <vt:lpstr>Some related field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60</cp:revision>
  <dcterms:created xsi:type="dcterms:W3CDTF">2015-07-15T04:13:21Z</dcterms:created>
  <dcterms:modified xsi:type="dcterms:W3CDTF">2015-12-30T02:24:48Z</dcterms:modified>
</cp:coreProperties>
</file>